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804" r:id="rId2"/>
  </p:sldMasterIdLst>
  <p:notesMasterIdLst>
    <p:notesMasterId r:id="rId21"/>
  </p:notesMasterIdLst>
  <p:sldIdLst>
    <p:sldId id="281" r:id="rId3"/>
    <p:sldId id="397" r:id="rId4"/>
    <p:sldId id="378" r:id="rId5"/>
    <p:sldId id="386" r:id="rId6"/>
    <p:sldId id="361" r:id="rId7"/>
    <p:sldId id="362" r:id="rId8"/>
    <p:sldId id="364" r:id="rId9"/>
    <p:sldId id="388" r:id="rId10"/>
    <p:sldId id="390" r:id="rId11"/>
    <p:sldId id="389" r:id="rId12"/>
    <p:sldId id="399" r:id="rId13"/>
    <p:sldId id="400" r:id="rId14"/>
    <p:sldId id="398" r:id="rId15"/>
    <p:sldId id="391" r:id="rId16"/>
    <p:sldId id="393" r:id="rId17"/>
    <p:sldId id="396" r:id="rId18"/>
    <p:sldId id="394" r:id="rId19"/>
    <p:sldId id="395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A276F0"/>
    <a:srgbClr val="003399"/>
    <a:srgbClr val="FFFFCC"/>
    <a:srgbClr val="FF00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9" autoAdjust="0"/>
    <p:restoredTop sz="83096" autoAdjust="0"/>
  </p:normalViewPr>
  <p:slideViewPr>
    <p:cSldViewPr>
      <p:cViewPr varScale="1">
        <p:scale>
          <a:sx n="85" d="100"/>
          <a:sy n="85" d="100"/>
        </p:scale>
        <p:origin x="1392" y="53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2B70B4-CCC6-4DF0-B7E3-30E395D9D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20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7484A9-B00D-4DEF-87CE-3835BF73F7E2}" type="slidenum">
              <a:rPr lang="en-US" altLang="zh-CN"/>
              <a:pPr/>
              <a:t>3</a:t>
            </a:fld>
            <a:endParaRPr lang="en-US" altLang="zh-CN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822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B70B4-CCC6-4DF0-B7E3-30E395D9D8B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7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E6CE24-BA33-47C8-A8C6-6B07743CA687}" type="slidenum">
              <a:rPr lang="en-US"/>
              <a:pPr/>
              <a:t>5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59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094DB-C070-4593-BE48-C79DEF7408D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50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</a:t>
            </a:r>
            <a:r>
              <a:rPr lang="en-US" baseline="0" dirty="0" smtClean="0"/>
              <a:t> of the model development has been driven by AQ and PH needs.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B70B4-CCC6-4DF0-B7E3-30E395D9D8B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25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57BB6E-CF54-4E33-87F3-8E5D9B55822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3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094DB-C070-4593-BE48-C79DEF7408D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50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57BB6E-CF54-4E33-87F3-8E5D9B55822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9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2" descr="rsphlogo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2971800"/>
            <a:ext cx="1143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678AC-3B26-48F1-9A44-F148CE120B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FE98C-338B-4807-B829-74B8BCB47A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122238"/>
            <a:ext cx="21336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22238"/>
            <a:ext cx="62484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BB604-712A-4FC0-94C3-400022A38C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9BEFE-3E88-412D-AB6B-3999237230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77658-E016-4F00-B7C8-B64807CEBB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8E729-A0E2-4786-8BB1-E7E240E01A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52391-B99F-47EF-A4AF-7B1ACA0E9B41}" type="datetimeFigureOut">
              <a:rPr lang="en-US"/>
              <a:pPr>
                <a:defRPr/>
              </a:pPr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41CBE-15CA-47E5-8078-85CFB6709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5AC3E-DE92-4C34-B6AC-3F0C7B6E92C9}" type="datetimeFigureOut">
              <a:rPr lang="en-US"/>
              <a:pPr>
                <a:defRPr/>
              </a:pPr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32459-9D10-48E0-9DB1-08468A705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75D68-4D83-4AA4-A260-ABD3D95041C9}" type="datetimeFigureOut">
              <a:rPr lang="en-US"/>
              <a:pPr>
                <a:defRPr/>
              </a:pPr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DC66A-36C1-4C07-8F51-0F2A6C330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BA73F-A34B-42B6-975B-5F56AB776820}" type="datetimeFigureOut">
              <a:rPr lang="en-US"/>
              <a:pPr>
                <a:defRPr/>
              </a:pPr>
              <a:t>11/18/2014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37724-F9D1-4D18-A29E-14FFB80BE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4228D-0FD7-4D79-B6F3-8FA518FDC800}" type="datetimeFigureOut">
              <a:rPr lang="en-US"/>
              <a:pPr>
                <a:defRPr/>
              </a:pPr>
              <a:t>11/18/2014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669D9-E167-4E44-BEB1-FE35F1618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6858000" cy="12954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843CA-E2B5-4A35-B67C-43B0A7FA3D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6DE82-ABA0-4CCA-8506-E2D04008622F}" type="datetimeFigureOut">
              <a:rPr lang="en-US"/>
              <a:pPr>
                <a:defRPr/>
              </a:pPr>
              <a:t>11/18/2014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E5CDF-3587-45E4-B478-7FE813452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E7F2F-7F02-4ECD-89F6-2E441E3AFC64}" type="datetimeFigureOut">
              <a:rPr lang="en-US"/>
              <a:pPr>
                <a:defRPr/>
              </a:pPr>
              <a:t>11/18/2014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2BFAB-9E62-4FBD-AF2A-C31DDB731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4CCA5-C3D9-48FF-9837-6A76F0EB16B3}" type="datetimeFigureOut">
              <a:rPr lang="en-US"/>
              <a:pPr>
                <a:defRPr/>
              </a:pPr>
              <a:t>11/18/2014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319AA-3CE3-436A-BE61-E30B99C68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E8C04-1364-4476-B55E-BCD5411173A6}" type="datetimeFigureOut">
              <a:rPr lang="en-US"/>
              <a:pPr>
                <a:defRPr/>
              </a:pPr>
              <a:t>11/18/2014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C2D1A-4CDA-4366-A688-9762F726C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E96C6-F0D8-44E8-B4EB-B283F0E0AA9C}" type="datetimeFigureOut">
              <a:rPr lang="en-US"/>
              <a:pPr>
                <a:defRPr/>
              </a:pPr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52F0C-FEEB-46FC-8F9C-132F641E6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F1A66-8F61-467C-BDF4-6CA36003FD32}" type="datetimeFigureOut">
              <a:rPr lang="en-US"/>
              <a:pPr>
                <a:defRPr/>
              </a:pPr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FAB4F-B039-4BB3-9783-647E9C9EE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BF929-F1F3-46BC-A153-321FB46AEA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6858000" cy="1295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32A89-FE38-47DD-9540-64870956BA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F12B0-E8DC-4B71-8625-53928ECBF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68580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58102-A566-44F9-B0CB-7EB961AEFF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5EEA7-F8F0-45F5-9BFB-D0A009E42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01351-C6E9-4FFE-912C-80FE8F60C6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544A4-F45A-47B0-B817-B9B84D795E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0" descr="rsphlogo7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207375" y="104775"/>
            <a:ext cx="7842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Line 2"/>
          <p:cNvSpPr>
            <a:spLocks noChangeShapeType="1"/>
          </p:cNvSpPr>
          <p:nvPr/>
        </p:nvSpPr>
        <p:spPr bwMode="auto">
          <a:xfrm>
            <a:off x="8153400" y="152400"/>
            <a:ext cx="0" cy="1160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12DCD99-860A-45DC-B285-20ADD0AAFB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00339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rgbClr val="00339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rgbClr val="00339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rgbClr val="00339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rgbClr val="00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162EB31-ECBF-42B0-90AF-19517F532AA9}" type="datetimeFigureOut">
              <a:rPr lang="en-US"/>
              <a:pPr>
                <a:defRPr/>
              </a:pPr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2174BE5-9CA2-4063-A14C-69996934C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tiff"/><Relationship Id="rId7" Type="http://schemas.openxmlformats.org/officeDocument/2006/relationships/image" Target="../media/image26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Relationship Id="rId9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799" y="466725"/>
            <a:ext cx="6030913" cy="2133600"/>
          </a:xfrm>
        </p:spPr>
        <p:txBody>
          <a:bodyPr/>
          <a:lstStyle/>
          <a:p>
            <a:r>
              <a:rPr lang="en-US" sz="3200" b="0" dirty="0"/>
              <a:t/>
            </a:r>
            <a:br>
              <a:rPr lang="en-US" sz="3200" b="0" dirty="0"/>
            </a:br>
            <a:r>
              <a:rPr lang="en-US" sz="3200" b="0" dirty="0" smtClean="0"/>
              <a:t>Satellite Applications in the Monitoring and Modeling of Atmospheric Aerosols</a:t>
            </a:r>
            <a:endParaRPr lang="en-US" sz="32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625" y="3276600"/>
            <a:ext cx="6161087" cy="2438400"/>
          </a:xfrm>
        </p:spPr>
        <p:txBody>
          <a:bodyPr/>
          <a:lstStyle/>
          <a:p>
            <a:r>
              <a:rPr lang="en-US" altLang="zh-CN" dirty="0" smtClean="0"/>
              <a:t>Yang Liu, Ph.D</a:t>
            </a:r>
            <a:r>
              <a:rPr lang="en-US" altLang="zh-CN" dirty="0"/>
              <a:t>. 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sz="2400" dirty="0" smtClean="0"/>
              <a:t>11/18/2014</a:t>
            </a:r>
            <a:endParaRPr lang="en-US" altLang="zh-CN" sz="2400" dirty="0"/>
          </a:p>
          <a:p>
            <a:r>
              <a:rPr lang="en-US" altLang="zh-CN" sz="2400" dirty="0" smtClean="0"/>
              <a:t>2</a:t>
            </a:r>
            <a:r>
              <a:rPr lang="en-US" altLang="zh-CN" sz="2400" baseline="30000" dirty="0" smtClean="0"/>
              <a:t>nd</a:t>
            </a:r>
            <a:r>
              <a:rPr lang="en-US" altLang="zh-CN" sz="2400" dirty="0" smtClean="0"/>
              <a:t> Suomi NPP Applications Workshop </a:t>
            </a:r>
            <a:r>
              <a:rPr lang="en-US" altLang="zh-CN" sz="2400" dirty="0"/>
              <a:t>Huntsville, </a:t>
            </a:r>
            <a:r>
              <a:rPr lang="en-US" altLang="zh-CN" sz="2400" dirty="0" smtClean="0"/>
              <a:t>Alabama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487362"/>
          </a:xfrm>
        </p:spPr>
        <p:txBody>
          <a:bodyPr/>
          <a:lstStyle/>
          <a:p>
            <a:r>
              <a:rPr lang="en-US" sz="3200" dirty="0" smtClean="0"/>
              <a:t>Needs for Satellite Data / Models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42672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smtClean="0"/>
              <a:t>For research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Multi-scale PM</a:t>
            </a:r>
            <a:r>
              <a:rPr lang="en-US" sz="2400" baseline="-25000" dirty="0" smtClean="0"/>
              <a:t>2.5</a:t>
            </a:r>
            <a:r>
              <a:rPr lang="en-US" sz="2400" dirty="0" smtClean="0"/>
              <a:t> modeling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CTM </a:t>
            </a:r>
            <a:r>
              <a:rPr lang="en-US" sz="2400" dirty="0" err="1" smtClean="0"/>
              <a:t>cal</a:t>
            </a:r>
            <a:r>
              <a:rPr lang="en-US" sz="2400" dirty="0" smtClean="0"/>
              <a:t> / </a:t>
            </a:r>
            <a:r>
              <a:rPr lang="en-US" sz="2400" dirty="0" err="1" smtClean="0"/>
              <a:t>val</a:t>
            </a:r>
            <a:endParaRPr lang="en-US" sz="2400" dirty="0" smtClean="0"/>
          </a:p>
          <a:p>
            <a:pPr lvl="1">
              <a:spcBef>
                <a:spcPts val="0"/>
              </a:spcBef>
            </a:pPr>
            <a:r>
              <a:rPr lang="en-US" sz="2400" dirty="0" smtClean="0"/>
              <a:t>Satellite-driven health effect studies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Higher resolution, more coverage and better accuracy</a:t>
            </a:r>
            <a:endParaRPr lang="en-US" sz="2000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For AQ management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Accepted in EPA exceptional event justification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Might go into SIPs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Must deal with missing data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Requires consistent data stream for compliance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For both: error characterization and propagation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457406" y="6324600"/>
            <a:ext cx="532606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22B5AAE-23E9-4EA2-B32B-9C7FB49D2A5D}" type="slidenum">
              <a:rPr lang="en-US" sz="1400"/>
              <a:pPr/>
              <a:t>10</a:t>
            </a:fld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25257" y="5105400"/>
            <a:ext cx="8664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What do we do after a satellite is gone?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Need a flexible data integration system (Bayesian model? Assimilation system?)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23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858000" cy="563562"/>
          </a:xfrm>
        </p:spPr>
        <p:txBody>
          <a:bodyPr/>
          <a:lstStyle/>
          <a:p>
            <a:r>
              <a:rPr lang="en-US" sz="2800" dirty="0" smtClean="0"/>
              <a:t>Examples of Applications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0862" t="29000" r="57667" b="48026"/>
          <a:stretch/>
        </p:blipFill>
        <p:spPr bwMode="auto">
          <a:xfrm>
            <a:off x="990600" y="1053884"/>
            <a:ext cx="6172200" cy="15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72143" y="2707913"/>
            <a:ext cx="7957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Model developed, predictions delivered and online, papers published, presentations / webinars given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Need time to build capacity in Tracking and its partner organizations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3265" t="9128" r="2513" b="74290"/>
          <a:stretch/>
        </p:blipFill>
        <p:spPr>
          <a:xfrm>
            <a:off x="304800" y="4191000"/>
            <a:ext cx="8271208" cy="10339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410200"/>
            <a:ext cx="86251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With EPA and NASA backing, publishing </a:t>
            </a:r>
            <a:r>
              <a:rPr lang="en-US" dirty="0" err="1" smtClean="0"/>
              <a:t>subsetted</a:t>
            </a:r>
            <a:r>
              <a:rPr lang="en-US" dirty="0" smtClean="0"/>
              <a:t> RS data mainly for modelers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Designed for experienced research-oriented users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Need to be more “quick and easy” to attract less experienced users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1549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858000" cy="563562"/>
          </a:xfrm>
        </p:spPr>
        <p:txBody>
          <a:bodyPr/>
          <a:lstStyle/>
          <a:p>
            <a:r>
              <a:rPr lang="en-US" sz="3200" dirty="0" smtClean="0"/>
              <a:t>Potential Applications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997714"/>
            <a:ext cx="8215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/>
              <a:t>MODIS/MISR data used to help predict global PM</a:t>
            </a:r>
            <a:r>
              <a:rPr lang="en-US" sz="2000" baseline="-25000" dirty="0" smtClean="0"/>
              <a:t>2.5</a:t>
            </a:r>
            <a:r>
              <a:rPr lang="en-US" sz="2000" dirty="0" smtClean="0"/>
              <a:t> concentrations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/>
              <a:t>NASA is not involved in these high profile efforts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9051" t="12419" r="6897" b="41029"/>
          <a:stretch/>
        </p:blipFill>
        <p:spPr>
          <a:xfrm>
            <a:off x="1600199" y="922477"/>
            <a:ext cx="4664345" cy="21255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8827" t="12765" r="5851" b="49815"/>
          <a:stretch/>
        </p:blipFill>
        <p:spPr>
          <a:xfrm>
            <a:off x="1066800" y="3352800"/>
            <a:ext cx="6689322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566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914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7391400" cy="1524000"/>
          </a:xfrm>
        </p:spPr>
        <p:txBody>
          <a:bodyPr/>
          <a:lstStyle/>
          <a:p>
            <a:r>
              <a:rPr lang="en-US" sz="2800" dirty="0" smtClean="0"/>
              <a:t>Evaluation </a:t>
            </a:r>
            <a:r>
              <a:rPr lang="en-US" sz="2800" dirty="0"/>
              <a:t>of VIIRS, GOCI, and MODIS </a:t>
            </a:r>
            <a:r>
              <a:rPr lang="en-US" sz="2800" dirty="0" smtClean="0"/>
              <a:t>C6 3 km </a:t>
            </a:r>
            <a:r>
              <a:rPr lang="en-US" sz="2800" dirty="0"/>
              <a:t>AOD over East </a:t>
            </a:r>
            <a:r>
              <a:rPr lang="en-US" sz="2800" dirty="0" smtClean="0"/>
              <a:t>Asia</a:t>
            </a:r>
            <a:br>
              <a:rPr lang="en-US" sz="28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Qingyang Xiao, </a:t>
            </a:r>
            <a:r>
              <a:rPr lang="en-US" sz="2000" dirty="0" err="1" smtClean="0"/>
              <a:t>Shenshen</a:t>
            </a:r>
            <a:r>
              <a:rPr lang="en-US" sz="2000" dirty="0" smtClean="0"/>
              <a:t> Li, </a:t>
            </a:r>
            <a:r>
              <a:rPr lang="en-US" sz="2000" dirty="0" err="1" smtClean="0"/>
              <a:t>Jhoon</a:t>
            </a:r>
            <a:r>
              <a:rPr lang="en-US" sz="2000" dirty="0" smtClean="0"/>
              <a:t> Kim, Brent </a:t>
            </a:r>
            <a:r>
              <a:rPr lang="en-US" sz="2000" dirty="0" err="1" smtClean="0"/>
              <a:t>Holben</a:t>
            </a:r>
            <a:r>
              <a:rPr lang="en-US" sz="2000" dirty="0" smtClean="0"/>
              <a:t>, Yang Liu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419350"/>
            <a:ext cx="8458200" cy="3295650"/>
          </a:xfrm>
          <a:solidFill>
            <a:schemeClr val="bg1">
              <a:alpha val="50000"/>
            </a:schemeClr>
          </a:solidFill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  <a:bevelB w="38100" h="38100"/>
            </a:sp3d>
          </a:bodyPr>
          <a:lstStyle/>
          <a:p>
            <a:r>
              <a:rPr lang="en-US" sz="2800" dirty="0" smtClean="0"/>
              <a:t>10 km satellite product </a:t>
            </a:r>
            <a:r>
              <a:rPr lang="en-US" sz="2800" dirty="0"/>
              <a:t>is insufficient to resolve small-scale aerosol </a:t>
            </a:r>
            <a:r>
              <a:rPr lang="en-US" sz="2800" dirty="0" smtClean="0"/>
              <a:t>variability</a:t>
            </a:r>
          </a:p>
          <a:p>
            <a:r>
              <a:rPr lang="en-US" sz="2800" dirty="0" smtClean="0"/>
              <a:t>Several </a:t>
            </a:r>
            <a:r>
              <a:rPr lang="en-US" sz="2800" dirty="0"/>
              <a:t>emerging </a:t>
            </a:r>
            <a:r>
              <a:rPr lang="en-US" sz="2800" dirty="0" smtClean="0"/>
              <a:t>products have higher resolution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0070C0"/>
                </a:solidFill>
              </a:rPr>
              <a:t>Research question: Can these new products provide accurate AOD retrievals in urban areas at higher resolution?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578F6-5C27-4A55-8209-7F0DC3A1E8E5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7021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6324600"/>
            <a:ext cx="381000" cy="381000"/>
          </a:xfrm>
        </p:spPr>
        <p:txBody>
          <a:bodyPr/>
          <a:lstStyle/>
          <a:p>
            <a:pPr>
              <a:defRPr/>
            </a:pPr>
            <a:fld id="{E6A5DF50-76E6-4CF0-AEF6-4B2A2099097E}" type="slidenum">
              <a:rPr lang="en-US" sz="1200" smtClean="0"/>
              <a:pPr>
                <a:defRPr/>
              </a:pPr>
              <a:t>15</a:t>
            </a:fld>
            <a:endParaRPr lang="en-US" sz="1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74638"/>
            <a:ext cx="6858000" cy="639762"/>
          </a:xfrm>
        </p:spPr>
        <p:txBody>
          <a:bodyPr/>
          <a:lstStyle/>
          <a:p>
            <a:r>
              <a:rPr lang="en-US" sz="2800" dirty="0" smtClean="0"/>
              <a:t>Study Area – DRAGON East Asia</a:t>
            </a:r>
            <a:endParaRPr lang="en-US" sz="2800" baseline="-250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1595" y="1600200"/>
            <a:ext cx="8977009" cy="3733800"/>
            <a:chOff x="121595" y="914400"/>
            <a:chExt cx="8977009" cy="3733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9" t="13333" r="1061" b="34444"/>
            <a:stretch/>
          </p:blipFill>
          <p:spPr>
            <a:xfrm>
              <a:off x="121595" y="914400"/>
              <a:ext cx="8977009" cy="3733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6" t="7812" r="5379" b="55243"/>
            <a:stretch/>
          </p:blipFill>
          <p:spPr>
            <a:xfrm>
              <a:off x="609599" y="1983278"/>
              <a:ext cx="2895601" cy="1750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3084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5486400" cy="522744"/>
          </a:xfrm>
        </p:spPr>
        <p:txBody>
          <a:bodyPr/>
          <a:lstStyle/>
          <a:p>
            <a:pPr algn="l"/>
            <a:r>
              <a:rPr lang="en-US" sz="2800" b="1" dirty="0" smtClean="0"/>
              <a:t> Satellit</a:t>
            </a:r>
            <a:r>
              <a:rPr lang="en-US" sz="2800" dirty="0" smtClean="0"/>
              <a:t>e and Ground D</a:t>
            </a:r>
            <a:r>
              <a:rPr lang="en-US" sz="2800" b="1" dirty="0" smtClean="0"/>
              <a:t>ata</a:t>
            </a:r>
            <a:endParaRPr lang="en-US" sz="2800" b="1" dirty="0"/>
          </a:p>
        </p:txBody>
      </p:sp>
      <p:graphicFrame>
        <p:nvGraphicFramePr>
          <p:cNvPr id="2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565455"/>
              </p:ext>
            </p:extLst>
          </p:nvPr>
        </p:nvGraphicFramePr>
        <p:xfrm>
          <a:off x="457200" y="4495600"/>
          <a:ext cx="8153400" cy="1981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44995"/>
                <a:gridCol w="2117405"/>
                <a:gridCol w="3048000"/>
                <a:gridCol w="1143000"/>
              </a:tblGrid>
              <a:tr h="3962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SzPct val="7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Dataset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SzPct val="7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Available Time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</a:t>
                      </a:r>
                      <a:endParaRPr kumimoji="0" lang="zh-CN" altLang="en-US" sz="20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Coverage</a:t>
                      </a:r>
                      <a:endParaRPr kumimoji="0" lang="zh-CN" altLang="en-US" sz="20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62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SzPct val="7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VIIRS EDR</a:t>
                      </a: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SzPct val="7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05/2012-06/2013</a:t>
                      </a: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 km, daily</a:t>
                      </a:r>
                      <a:endParaRPr kumimoji="0" lang="zh-CN" altLang="en-US" sz="20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Global</a:t>
                      </a:r>
                      <a:endParaRPr kumimoji="0" lang="zh-CN" altLang="en-US" sz="20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62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SzPct val="7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VIIRS IP </a:t>
                      </a: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SzPct val="7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05/2012-06/2013</a:t>
                      </a: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0.75 km, daily</a:t>
                      </a:r>
                      <a:endParaRPr kumimoji="0" lang="zh-CN" altLang="en-US" sz="20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Global</a:t>
                      </a:r>
                      <a:endParaRPr kumimoji="0" lang="zh-CN" altLang="en-US" sz="20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62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SzPct val="7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GOCI</a:t>
                      </a: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SzPct val="7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01/2012-12/2012</a:t>
                      </a: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 km, 8 hourly obs. per day</a:t>
                      </a:r>
                      <a:endParaRPr kumimoji="0" lang="zh-CN" altLang="en-US" sz="20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East Asia</a:t>
                      </a:r>
                      <a:endParaRPr kumimoji="0" lang="zh-CN" altLang="en-US" sz="20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MODIS C6 3 km</a:t>
                      </a: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01/2012-06/2013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km, daily</a:t>
                      </a:r>
                      <a:endParaRPr kumimoji="0" lang="zh-CN" altLang="en-US" sz="20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Global</a:t>
                      </a:r>
                      <a:endParaRPr kumimoji="0" lang="zh-CN" altLang="en-US" sz="20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41" marR="91441"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833054"/>
              </p:ext>
            </p:extLst>
          </p:nvPr>
        </p:nvGraphicFramePr>
        <p:xfrm>
          <a:off x="228600" y="1447800"/>
          <a:ext cx="8305801" cy="2595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50058"/>
                <a:gridCol w="1783742"/>
                <a:gridCol w="2362200"/>
                <a:gridCol w="2209801"/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Temporal Comparison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Spatial Comparison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Beijing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Dataset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AERONET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Microtops II 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Available Time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 2012-Jun 2013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华文行楷" pitchFamily="2" charset="-122"/>
                          <a:cs typeface="Calibri" panose="020F0502020204030204" pitchFamily="34" charset="0"/>
                        </a:rPr>
                        <a:t>Jan 2012- Jun 2013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Including Criteria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华文行楷" pitchFamily="2" charset="-122"/>
                          <a:cs typeface="Calibri" panose="020F0502020204030204" pitchFamily="34" charset="0"/>
                        </a:rPr>
                        <a:t>Level 2.0 if available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华文行楷" pitchFamily="2" charset="-122"/>
                          <a:cs typeface="Calibri" panose="020F0502020204030204" pitchFamily="34" charset="0"/>
                        </a:rPr>
                        <a:t>Median/Std. Dev. &lt;2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DRAGON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l"/>
                      <a:r>
                        <a:rPr lang="en-US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East Asia Domain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 Set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AERONET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DRAGON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Available Time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 2012-Jun 2013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Feb 2012-May 2012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Including Criteria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华文行楷" pitchFamily="2" charset="-122"/>
                          <a:cs typeface="Calibri" panose="020F0502020204030204" pitchFamily="34" charset="0"/>
                        </a:rPr>
                        <a:t>Level 2.0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华文行楷" pitchFamily="2" charset="-122"/>
                          <a:cs typeface="Calibri" panose="020F0502020204030204" pitchFamily="34" charset="0"/>
                        </a:rPr>
                        <a:t>Level 2.0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华文行楷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28600" y="2971800"/>
            <a:ext cx="8305800" cy="1066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893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8762"/>
            <a:ext cx="6858000" cy="579438"/>
          </a:xfrm>
        </p:spPr>
        <p:txBody>
          <a:bodyPr/>
          <a:lstStyle/>
          <a:p>
            <a:r>
              <a:rPr lang="en-US" sz="2800" dirty="0" smtClean="0"/>
              <a:t>Comparison of Data Distribution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60438"/>
            <a:ext cx="7011897" cy="4221162"/>
          </a:xfr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04800" y="5398294"/>
            <a:ext cx="8305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3550" indent="-185738">
              <a:spcBef>
                <a:spcPct val="20000"/>
              </a:spcBef>
              <a:buSzPct val="70000"/>
              <a:buFont typeface="Wingdings 3" panose="05040102010807070707" pitchFamily="18" charset="2"/>
              <a:buChar char="}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8350" indent="-193675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52513" indent="-180975">
              <a:spcBef>
                <a:spcPct val="200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81125" indent="-146050">
              <a:spcBef>
                <a:spcPct val="20000"/>
              </a:spcBef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38325" indent="-146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95525" indent="-146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52725" indent="-146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9925" indent="-146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3200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Satellite AOD retrievals tend to overestimate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3200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VIIRS IP and MODIS 3 km appear bimodal</a:t>
            </a:r>
            <a:endParaRPr lang="en-US" altLang="zh-CN" sz="320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590800" y="1371600"/>
            <a:ext cx="685800" cy="36576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048000" y="990600"/>
            <a:ext cx="762000" cy="4038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57600" y="1600200"/>
            <a:ext cx="762000" cy="3429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964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152400" y="114221"/>
            <a:ext cx="6858000" cy="500583"/>
          </a:xfrm>
        </p:spPr>
        <p:txBody>
          <a:bodyPr/>
          <a:lstStyle/>
          <a:p>
            <a:pPr eaLnBrk="1" hangingPunct="1"/>
            <a:r>
              <a:rPr lang="en-US" altLang="en-US" sz="3200" b="1" dirty="0" smtClean="0"/>
              <a:t>Bias Evaluation</a:t>
            </a: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7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0000" r="4000" b="5428"/>
          <a:stretch/>
        </p:blipFill>
        <p:spPr>
          <a:xfrm>
            <a:off x="76200" y="694333"/>
            <a:ext cx="2194560" cy="1709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9714" r="3703" b="5714"/>
          <a:stretch/>
        </p:blipFill>
        <p:spPr>
          <a:xfrm>
            <a:off x="6858000" y="685800"/>
            <a:ext cx="2194560" cy="17094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t="10072" r="3937" b="5839"/>
          <a:stretch/>
        </p:blipFill>
        <p:spPr>
          <a:xfrm>
            <a:off x="2363143" y="694333"/>
            <a:ext cx="2194560" cy="1717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8965" r="2905" b="6011"/>
          <a:stretch/>
        </p:blipFill>
        <p:spPr>
          <a:xfrm>
            <a:off x="4597311" y="685801"/>
            <a:ext cx="2194560" cy="1700689"/>
          </a:xfrm>
          <a:prstGeom prst="rect">
            <a:avLst/>
          </a:prstGeom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28600" y="4628852"/>
            <a:ext cx="86868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3550" indent="-185738">
              <a:spcBef>
                <a:spcPct val="20000"/>
              </a:spcBef>
              <a:buSzPct val="70000"/>
              <a:buFont typeface="Wingdings 3" panose="05040102010807070707" pitchFamily="18" charset="2"/>
              <a:buChar char="}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8350" indent="-193675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52513" indent="-180975">
              <a:spcBef>
                <a:spcPct val="200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81125" indent="-146050">
              <a:spcBef>
                <a:spcPct val="20000"/>
              </a:spcBef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38325" indent="-146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95525" indent="-146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52725" indent="-146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9925" indent="-146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VIIRS EDR has high correlation but a small bias at AOD &lt;0.2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VIIRS IP has a positive bias &amp; is noisy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MODIS C6 3km has the highest correlation but a positive bias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GOCI has the lowest bias, most data, but only regional coverage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No one product is perfect, need to consider integration</a:t>
            </a:r>
            <a:endParaRPr lang="en-US" altLang="zh-CN" sz="28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10716" b="8096"/>
          <a:stretch/>
        </p:blipFill>
        <p:spPr>
          <a:xfrm>
            <a:off x="6890865" y="2533685"/>
            <a:ext cx="2194560" cy="18882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t="10716" b="6787"/>
          <a:stretch/>
        </p:blipFill>
        <p:spPr>
          <a:xfrm>
            <a:off x="39131" y="2517999"/>
            <a:ext cx="2194560" cy="18924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10755" b="6746"/>
          <a:stretch/>
        </p:blipFill>
        <p:spPr>
          <a:xfrm>
            <a:off x="2327806" y="2533685"/>
            <a:ext cx="2194560" cy="18932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" t="10797" b="8014"/>
          <a:stretch/>
        </p:blipFill>
        <p:spPr>
          <a:xfrm>
            <a:off x="4607608" y="2533686"/>
            <a:ext cx="2194560" cy="186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273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7620000" cy="563562"/>
          </a:xfrm>
        </p:spPr>
        <p:txBody>
          <a:bodyPr/>
          <a:lstStyle/>
          <a:p>
            <a:r>
              <a:rPr lang="en-US" sz="2800" dirty="0" smtClean="0"/>
              <a:t>Satellite Applications in Aerosol Monitoring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34" t="34806" r="56645" b="45304"/>
          <a:stretch/>
        </p:blipFill>
        <p:spPr>
          <a:xfrm>
            <a:off x="228600" y="838200"/>
            <a:ext cx="52578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6547" t="16071" r="20693" b="66072"/>
          <a:stretch/>
        </p:blipFill>
        <p:spPr>
          <a:xfrm>
            <a:off x="1676400" y="1524000"/>
            <a:ext cx="495300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0870" t="17935" r="12500" b="42935"/>
          <a:stretch/>
        </p:blipFill>
        <p:spPr>
          <a:xfrm>
            <a:off x="222250" y="3810000"/>
            <a:ext cx="404495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6215" t="11201" r="8757" b="36256"/>
          <a:stretch/>
        </p:blipFill>
        <p:spPr>
          <a:xfrm>
            <a:off x="4267200" y="4267200"/>
            <a:ext cx="4724400" cy="236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56819" t="39661" r="12470" b="43750"/>
          <a:stretch/>
        </p:blipFill>
        <p:spPr>
          <a:xfrm>
            <a:off x="4326420" y="2209800"/>
            <a:ext cx="4741380" cy="85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55625" t="19792" r="13125" b="63541"/>
          <a:stretch/>
        </p:blipFill>
        <p:spPr>
          <a:xfrm>
            <a:off x="76200" y="2895600"/>
            <a:ext cx="4648200" cy="826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56216" t="37297" r="9189" b="48108"/>
          <a:stretch/>
        </p:blipFill>
        <p:spPr>
          <a:xfrm>
            <a:off x="4112079" y="3276600"/>
            <a:ext cx="4876800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1197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/>
          </p:cNvSpPr>
          <p:nvPr>
            <p:ph type="title"/>
          </p:nvPr>
        </p:nvSpPr>
        <p:spPr bwMode="auto">
          <a:xfrm>
            <a:off x="0" y="209421"/>
            <a:ext cx="7772400" cy="609600"/>
          </a:xfrm>
          <a:noFill/>
        </p:spPr>
        <p:txBody>
          <a:bodyPr/>
          <a:lstStyle/>
          <a:p>
            <a:pPr eaLnBrk="1" hangingPunct="1"/>
            <a:r>
              <a:rPr lang="en-US" altLang="zh-CN" sz="3200" dirty="0" smtClean="0"/>
              <a:t>Satellite-retrieved Aerosol Parameters</a:t>
            </a:r>
            <a:endParaRPr lang="en-US" altLang="zh-CN" sz="3200" dirty="0"/>
          </a:p>
        </p:txBody>
      </p:sp>
      <p:sp>
        <p:nvSpPr>
          <p:cNvPr id="230403" name="Rectangle 3"/>
          <p:cNvSpPr>
            <a:spLocks noGrp="1"/>
          </p:cNvSpPr>
          <p:nvPr>
            <p:ph type="body" idx="1"/>
          </p:nvPr>
        </p:nvSpPr>
        <p:spPr bwMode="auto">
          <a:xfrm>
            <a:off x="228600" y="1066801"/>
            <a:ext cx="8610600" cy="40386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altLang="zh-CN" sz="2800" dirty="0" smtClean="0">
                <a:ea typeface="SimSun" pitchFamily="2" charset="-122"/>
              </a:rPr>
              <a:t>Aerosol optical depth (AOD </a:t>
            </a:r>
            <a:r>
              <a:rPr lang="en-US" altLang="zh-CN" sz="2800" dirty="0">
                <a:ea typeface="SimSun" pitchFamily="2" charset="-122"/>
              </a:rPr>
              <a:t>or </a:t>
            </a:r>
            <a:r>
              <a:rPr lang="en-US" altLang="zh-CN" sz="2800" dirty="0" smtClean="0">
                <a:latin typeface="Symbol" pitchFamily="18" charset="2"/>
                <a:ea typeface="SimSun" pitchFamily="2" charset="-122"/>
              </a:rPr>
              <a:t>t)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altLang="zh-CN" sz="2800" dirty="0" smtClean="0">
                <a:ea typeface="SimSun" pitchFamily="2" charset="-122"/>
              </a:rPr>
              <a:t>Angstrom exponent</a:t>
            </a:r>
            <a:r>
              <a:rPr lang="zh-CN" altLang="en-US" sz="2800" dirty="0" smtClean="0">
                <a:ea typeface="SimSun" pitchFamily="2" charset="-122"/>
              </a:rPr>
              <a:t> </a:t>
            </a:r>
            <a:r>
              <a:rPr lang="en-US" altLang="zh-CN" sz="2800" dirty="0" smtClean="0">
                <a:latin typeface="Symbol" pitchFamily="18" charset="2"/>
                <a:ea typeface="SimSun" pitchFamily="2" charset="-122"/>
              </a:rPr>
              <a:t>(a)</a:t>
            </a: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altLang="zh-CN" sz="2800" dirty="0" smtClean="0">
                <a:ea typeface="SimSun" pitchFamily="2" charset="-122"/>
              </a:rPr>
              <a:t>Single scattering albedo</a:t>
            </a:r>
            <a:r>
              <a:rPr lang="zh-CN" altLang="en-US" sz="2800" dirty="0" smtClean="0">
                <a:latin typeface="Symbol" pitchFamily="18" charset="2"/>
                <a:ea typeface="SimSun" pitchFamily="2" charset="-122"/>
              </a:rPr>
              <a:t> </a:t>
            </a:r>
            <a:r>
              <a:rPr lang="en-US" altLang="zh-CN" sz="2800" dirty="0" smtClean="0">
                <a:latin typeface="Symbol" pitchFamily="18" charset="2"/>
                <a:ea typeface="SimSun" pitchFamily="2" charset="-122"/>
              </a:rPr>
              <a:t>(w)</a:t>
            </a: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altLang="zh-CN" sz="2800" dirty="0" smtClean="0">
                <a:ea typeface="SimSun" pitchFamily="2" charset="-122"/>
              </a:rPr>
              <a:t>Particle sphericity (MISR)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altLang="zh-CN" sz="2800" dirty="0" smtClean="0">
                <a:ea typeface="SimSun" pitchFamily="2" charset="-122"/>
              </a:rPr>
              <a:t>Absorbing AOD (OMI)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altLang="zh-CN" sz="2800" dirty="0" smtClean="0">
                <a:ea typeface="SimSun" pitchFamily="2" charset="-122"/>
              </a:rPr>
              <a:t>Aerosol air mass types (MISR, OMI)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altLang="zh-CN" sz="2800" dirty="0" smtClean="0">
                <a:ea typeface="SimSun" pitchFamily="2" charset="-122"/>
              </a:rPr>
              <a:t>Aerosol vertical profiles (CALIPSO, MISR)</a:t>
            </a:r>
            <a:endParaRPr lang="en-US" altLang="zh-CN" sz="2800" dirty="0">
              <a:ea typeface="SimSun" pitchFamily="2" charset="-122"/>
            </a:endParaRPr>
          </a:p>
        </p:txBody>
      </p:sp>
      <p:sp>
        <p:nvSpPr>
          <p:cNvPr id="230405" name="Rectangle 5"/>
          <p:cNvSpPr>
            <a:spLocks noChangeArrowheads="1"/>
          </p:cNvSpPr>
          <p:nvPr/>
        </p:nvSpPr>
        <p:spPr bwMode="auto">
          <a:xfrm>
            <a:off x="609600" y="990600"/>
            <a:ext cx="52578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7331" y="5059740"/>
            <a:ext cx="8581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Primary application target: PM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2.5 </a:t>
            </a:r>
            <a:r>
              <a:rPr lang="en-US" sz="3200" b="1" dirty="0" smtClean="0">
                <a:solidFill>
                  <a:srgbClr val="FF0000"/>
                </a:solidFill>
              </a:rPr>
              <a:t>(criterion air pollutant linked to &gt; 3 M premature deaths per year in the world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68912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5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644353"/>
              </p:ext>
            </p:extLst>
          </p:nvPr>
        </p:nvGraphicFramePr>
        <p:xfrm>
          <a:off x="381000" y="1780496"/>
          <a:ext cx="8193722" cy="31725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41818"/>
                <a:gridCol w="1097433"/>
                <a:gridCol w="1977871"/>
                <a:gridCol w="1676400"/>
                <a:gridCol w="1600200"/>
              </a:tblGrid>
              <a:tr h="4431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MISR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18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MODIS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MAIAC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VIIRS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39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Platform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Terra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18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Terra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/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Aqua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Terra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/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Aqua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</a:rPr>
                        <a:t>Suomi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NPP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4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Availability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2000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– 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18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2000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/ 2002 – 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2000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/ 2002 – 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Late 2011 – 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80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Overpass time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~10:30 am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18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~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10:30 am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/ 1:30 pm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~10:30 am / 1:30 pm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~1:30 pm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56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Resolution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4.4 km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18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10 km (DT,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DB)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and 3 km (DT)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1 km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(NA only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6 km EDR, 0.75 km IP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93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Frequency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7-9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days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18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Twice a day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Twice a day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daily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"/>
            <a:ext cx="7315200" cy="792162"/>
          </a:xfrm>
        </p:spPr>
        <p:txBody>
          <a:bodyPr/>
          <a:lstStyle/>
          <a:p>
            <a:r>
              <a:rPr lang="en-US" sz="3600" dirty="0" smtClean="0"/>
              <a:t>Instruments and AOD Products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486400"/>
            <a:ext cx="84417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Older instruments: AVHRR, </a:t>
            </a:r>
            <a:r>
              <a:rPr lang="en-US" sz="2800" b="1" dirty="0" err="1" smtClean="0"/>
              <a:t>SeaWiFS</a:t>
            </a:r>
            <a:endParaRPr lang="en-US" sz="2800" b="1" dirty="0" smtClean="0"/>
          </a:p>
          <a:p>
            <a:r>
              <a:rPr lang="en-US" sz="2800" b="1" dirty="0" smtClean="0"/>
              <a:t>GEO platforms: GOES, future GOES-R &amp; TEMPO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222635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38125" y="279484"/>
            <a:ext cx="6629400" cy="533400"/>
          </a:xfrm>
          <a:noFill/>
        </p:spPr>
        <p:txBody>
          <a:bodyPr/>
          <a:lstStyle/>
          <a:p>
            <a:r>
              <a:rPr lang="en-US" sz="3200" dirty="0" smtClean="0"/>
              <a:t>AOD </a:t>
            </a:r>
            <a:r>
              <a:rPr lang="en-US" altLang="zh-CN" sz="3200" dirty="0" smtClean="0"/>
              <a:t>and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PM</a:t>
            </a:r>
            <a:r>
              <a:rPr lang="en-US" sz="3200" baseline="-25000" dirty="0" smtClean="0"/>
              <a:t>2.5</a:t>
            </a:r>
            <a:r>
              <a:rPr lang="en-US" sz="3200" dirty="0" smtClean="0"/>
              <a:t> </a:t>
            </a:r>
            <a:r>
              <a:rPr lang="en-US" altLang="zh-CN" sz="3200" dirty="0" smtClean="0"/>
              <a:t>are different</a:t>
            </a:r>
            <a:endParaRPr lang="en-US" sz="3200" baseline="-25000" dirty="0"/>
          </a:p>
        </p:txBody>
      </p:sp>
      <p:pic>
        <p:nvPicPr>
          <p:cNvPr id="155655" name="Picture 7" descr="teom_filter_warnin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881940"/>
            <a:ext cx="2738762" cy="2699460"/>
          </a:xfrm>
          <a:prstGeom prst="rect">
            <a:avLst/>
          </a:prstGeom>
          <a:noFill/>
        </p:spPr>
      </p:pic>
      <p:pic>
        <p:nvPicPr>
          <p:cNvPr id="84996" name="Picture 4" descr="http://aqua.nasa.gov/about/images/modis_v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233487"/>
            <a:ext cx="3600450" cy="2028826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 bwMode="auto">
          <a:xfrm>
            <a:off x="3276600" y="1905000"/>
            <a:ext cx="2819400" cy="685800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-111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125" y="3429000"/>
            <a:ext cx="4257675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AOD – Column integrated value, optical measurement of ambient particle loading. </a:t>
            </a:r>
          </a:p>
          <a:p>
            <a:endParaRPr lang="en-US" sz="2400" b="1" dirty="0"/>
          </a:p>
          <a:p>
            <a:r>
              <a:rPr lang="en-US" sz="2400" b="1" dirty="0"/>
              <a:t>R</a:t>
            </a:r>
            <a:r>
              <a:rPr lang="en-US" sz="2400" b="1" dirty="0" smtClean="0"/>
              <a:t>elative accuracy: ~15%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05400" y="3733800"/>
            <a:ext cx="3733800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PM</a:t>
            </a:r>
            <a:r>
              <a:rPr lang="en-US" sz="2400" b="1" baseline="-25000" dirty="0" smtClean="0"/>
              <a:t>2.5</a:t>
            </a:r>
            <a:r>
              <a:rPr lang="en-US" sz="2400" b="1" dirty="0" smtClean="0"/>
              <a:t> – Ground level, dry mass concentration with a clear size cut</a:t>
            </a:r>
          </a:p>
          <a:p>
            <a:endParaRPr lang="en-US" sz="2400" b="1" dirty="0"/>
          </a:p>
          <a:p>
            <a:r>
              <a:rPr lang="en-US" sz="2400" b="1" dirty="0" smtClean="0"/>
              <a:t>Relative accuracy: &lt; 5%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6019800"/>
            <a:ext cx="845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Accuracy, consistency, and coverage are key!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47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2971800"/>
            <a:ext cx="4724400" cy="2778125"/>
          </a:xfrm>
        </p:spPr>
        <p:txBody>
          <a:bodyPr/>
          <a:lstStyle/>
          <a:p>
            <a:r>
              <a:rPr lang="en-US" sz="2800" dirty="0" smtClean="0">
                <a:sym typeface="Symbol"/>
              </a:rPr>
              <a:t></a:t>
            </a:r>
            <a:r>
              <a:rPr lang="en-US" sz="2800" dirty="0" smtClean="0"/>
              <a:t> – particle density</a:t>
            </a:r>
          </a:p>
          <a:p>
            <a:r>
              <a:rPr lang="en-US" sz="2800" dirty="0" smtClean="0"/>
              <a:t>Q – extinction coefficient</a:t>
            </a:r>
          </a:p>
          <a:p>
            <a:r>
              <a:rPr lang="en-US" sz="2800" dirty="0" smtClean="0"/>
              <a:t>r</a:t>
            </a:r>
            <a:r>
              <a:rPr lang="en-US" sz="2800" baseline="-25000" dirty="0" smtClean="0"/>
              <a:t>e</a:t>
            </a:r>
            <a:r>
              <a:rPr lang="en-US" sz="2800" dirty="0" smtClean="0"/>
              <a:t> – effective radius </a:t>
            </a:r>
          </a:p>
          <a:p>
            <a:r>
              <a:rPr lang="en-US" sz="2800" dirty="0" err="1" smtClean="0"/>
              <a:t>f</a:t>
            </a:r>
            <a:r>
              <a:rPr lang="en-US" sz="2800" baseline="-25000" dirty="0" err="1" smtClean="0"/>
              <a:t>PBL</a:t>
            </a:r>
            <a:r>
              <a:rPr lang="en-US" sz="2800" dirty="0" smtClean="0"/>
              <a:t> – % AOD in PBL</a:t>
            </a:r>
          </a:p>
          <a:p>
            <a:r>
              <a:rPr lang="en-US" sz="2800" dirty="0" smtClean="0"/>
              <a:t>H</a:t>
            </a:r>
            <a:r>
              <a:rPr lang="en-US" sz="2800" baseline="-25000" dirty="0" smtClean="0"/>
              <a:t>PBL</a:t>
            </a:r>
            <a:r>
              <a:rPr lang="en-US" sz="2800" dirty="0" smtClean="0"/>
              <a:t> – mixing height </a:t>
            </a:r>
            <a:endParaRPr lang="en-US" sz="2800" dirty="0"/>
          </a:p>
        </p:txBody>
      </p:sp>
      <p:grpSp>
        <p:nvGrpSpPr>
          <p:cNvPr id="2" name="Group 14"/>
          <p:cNvGrpSpPr/>
          <p:nvPr/>
        </p:nvGrpSpPr>
        <p:grpSpPr>
          <a:xfrm>
            <a:off x="4267200" y="3048000"/>
            <a:ext cx="4121701" cy="2362200"/>
            <a:chOff x="5086764" y="3429000"/>
            <a:chExt cx="4121701" cy="2362200"/>
          </a:xfrm>
        </p:grpSpPr>
        <p:sp>
          <p:nvSpPr>
            <p:cNvPr id="7" name="Right Brace 6"/>
            <p:cNvSpPr/>
            <p:nvPr/>
          </p:nvSpPr>
          <p:spPr>
            <a:xfrm>
              <a:off x="5562600" y="3429000"/>
              <a:ext cx="381000" cy="685800"/>
            </a:xfrm>
            <a:prstGeom prst="rightBrace">
              <a:avLst/>
            </a:prstGeom>
            <a:ln w="5715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29764" y="3535115"/>
              <a:ext cx="23807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Composition</a:t>
              </a:r>
              <a:endParaRPr lang="en-US" sz="2800" b="1" dirty="0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5086764" y="4648200"/>
              <a:ext cx="914400" cy="76200"/>
            </a:xfrm>
            <a:prstGeom prst="rightArrow">
              <a:avLst/>
            </a:prstGeom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29764" y="4368225"/>
              <a:ext cx="29787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/>
                <a:t>Size distribution</a:t>
              </a:r>
              <a:endParaRPr lang="en-US" sz="28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29764" y="5267980"/>
              <a:ext cx="26607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/>
                <a:t>Vertical profile</a:t>
              </a:r>
              <a:endParaRPr lang="en-US" sz="2800" b="1" dirty="0"/>
            </a:p>
          </p:txBody>
        </p:sp>
        <p:sp>
          <p:nvSpPr>
            <p:cNvPr id="14" name="Right Brace 13"/>
            <p:cNvSpPr/>
            <p:nvPr/>
          </p:nvSpPr>
          <p:spPr>
            <a:xfrm>
              <a:off x="5562600" y="5105400"/>
              <a:ext cx="381000" cy="685800"/>
            </a:xfrm>
            <a:prstGeom prst="rightBrace">
              <a:avLst/>
            </a:prstGeom>
            <a:ln w="5715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</p:grp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22238"/>
            <a:ext cx="6858000" cy="740787"/>
          </a:xfrm>
        </p:spPr>
        <p:txBody>
          <a:bodyPr/>
          <a:lstStyle/>
          <a:p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dirty="0" smtClean="0"/>
              <a:t>AOD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endParaRPr lang="en-US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5968425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AOD-PM</a:t>
            </a:r>
            <a:r>
              <a:rPr lang="en-US" altLang="zh-CN" sz="2800" b="1" baseline="-25000" dirty="0" smtClean="0"/>
              <a:t>2.5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relationship varies in space and time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89228"/>
            <a:ext cx="7526458" cy="7988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3276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1"/>
            <a:ext cx="7391400" cy="533399"/>
          </a:xfrm>
        </p:spPr>
        <p:txBody>
          <a:bodyPr/>
          <a:lstStyle/>
          <a:p>
            <a:pPr algn="l"/>
            <a:r>
              <a:rPr lang="en-US" altLang="zh-CN" sz="3200" dirty="0" smtClean="0"/>
              <a:t>Summary of quantitative methods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15400" cy="5791200"/>
          </a:xfrm>
        </p:spPr>
        <p:txBody>
          <a:bodyPr/>
          <a:lstStyle/>
          <a:p>
            <a:pPr>
              <a:spcBef>
                <a:spcPts val="100"/>
              </a:spcBef>
            </a:pPr>
            <a:r>
              <a:rPr lang="en-US" altLang="zh-CN" sz="2800" dirty="0" smtClean="0"/>
              <a:t>Statistical models</a:t>
            </a:r>
            <a:endParaRPr lang="en-US" altLang="zh-CN" sz="2800" dirty="0" smtClean="0">
              <a:solidFill>
                <a:srgbClr val="FF0000"/>
              </a:solidFill>
            </a:endParaRPr>
          </a:p>
          <a:p>
            <a:pPr marL="640080" lvl="1">
              <a:spcBef>
                <a:spcPts val="100"/>
              </a:spcBef>
            </a:pPr>
            <a:r>
              <a:rPr lang="en-US" sz="2400" dirty="0" smtClean="0"/>
              <a:t>Correlation </a:t>
            </a:r>
            <a:r>
              <a:rPr lang="en-US" sz="1600" dirty="0" smtClean="0"/>
              <a:t>(e.g., Wang and Christopher, </a:t>
            </a:r>
            <a:r>
              <a:rPr lang="en-US" sz="1600" dirty="0"/>
              <a:t>2003, Engel-Cox et al. 2004)</a:t>
            </a:r>
            <a:endParaRPr lang="en-US" sz="2800" dirty="0" smtClean="0"/>
          </a:p>
          <a:p>
            <a:pPr marL="640080" lvl="1">
              <a:spcBef>
                <a:spcPts val="100"/>
              </a:spcBef>
            </a:pPr>
            <a:r>
              <a:rPr lang="en-US" sz="2400" dirty="0" smtClean="0"/>
              <a:t>Multiple linear regression w/ effect modifiers </a:t>
            </a:r>
            <a:r>
              <a:rPr lang="en-US" sz="1600" dirty="0" smtClean="0"/>
              <a:t>(e.g., Liu et al. 2005)</a:t>
            </a:r>
          </a:p>
          <a:p>
            <a:pPr marL="640080" lvl="1">
              <a:spcBef>
                <a:spcPts val="100"/>
              </a:spcBef>
            </a:pPr>
            <a:r>
              <a:rPr lang="en-US" sz="2400" dirty="0"/>
              <a:t>Geostatistical models </a:t>
            </a:r>
            <a:r>
              <a:rPr lang="en-US" sz="1600" dirty="0" smtClean="0"/>
              <a:t>(e.g., Al-</a:t>
            </a:r>
            <a:r>
              <a:rPr lang="en-US" sz="1600" dirty="0" err="1" smtClean="0"/>
              <a:t>Hamdan</a:t>
            </a:r>
            <a:r>
              <a:rPr lang="en-US" sz="1600" dirty="0" smtClean="0"/>
              <a:t> et al. 2009)</a:t>
            </a:r>
            <a:endParaRPr lang="en-US" sz="2400" dirty="0" smtClean="0"/>
          </a:p>
          <a:p>
            <a:pPr marL="640080" lvl="1">
              <a:spcBef>
                <a:spcPts val="100"/>
              </a:spcBef>
            </a:pPr>
            <a:r>
              <a:rPr lang="en-US" sz="2400" dirty="0" smtClean="0"/>
              <a:t>Linear mixed effects models </a:t>
            </a:r>
            <a:r>
              <a:rPr lang="en-US" sz="1600" dirty="0" smtClean="0"/>
              <a:t>(e.g., Lee et al. 2011)</a:t>
            </a:r>
            <a:endParaRPr lang="en-US" sz="2400" dirty="0" smtClean="0"/>
          </a:p>
          <a:p>
            <a:pPr marL="640080" lvl="1">
              <a:spcBef>
                <a:spcPts val="100"/>
              </a:spcBef>
            </a:pPr>
            <a:r>
              <a:rPr lang="en-US" sz="2400" dirty="0" smtClean="0"/>
              <a:t>Geographically weighted regression </a:t>
            </a:r>
            <a:r>
              <a:rPr lang="en-US" sz="1600" dirty="0" smtClean="0"/>
              <a:t>(e.g., Hu et al. 2013)</a:t>
            </a:r>
            <a:endParaRPr lang="en-US" sz="2800" dirty="0" smtClean="0"/>
          </a:p>
          <a:p>
            <a:pPr marL="640080" lvl="1">
              <a:spcBef>
                <a:spcPts val="100"/>
              </a:spcBef>
            </a:pPr>
            <a:r>
              <a:rPr lang="en-US" sz="2400" dirty="0" smtClean="0"/>
              <a:t>Generalized additive models </a:t>
            </a:r>
            <a:r>
              <a:rPr lang="en-US" sz="1600" dirty="0" smtClean="0"/>
              <a:t>(e.g., Liu et al. 2009, </a:t>
            </a:r>
            <a:r>
              <a:rPr lang="en-US" sz="1600" dirty="0" err="1" smtClean="0"/>
              <a:t>Strawa</a:t>
            </a:r>
            <a:r>
              <a:rPr lang="en-US" sz="1600" dirty="0" smtClean="0"/>
              <a:t> et al. 2014)</a:t>
            </a:r>
            <a:endParaRPr lang="en-US" sz="2800" dirty="0" smtClean="0"/>
          </a:p>
          <a:p>
            <a:pPr marL="640080" lvl="1">
              <a:spcBef>
                <a:spcPts val="100"/>
              </a:spcBef>
            </a:pPr>
            <a:r>
              <a:rPr lang="en-US" sz="2400" dirty="0" smtClean="0"/>
              <a:t>Hierarchical models </a:t>
            </a:r>
            <a:r>
              <a:rPr lang="en-US" sz="1600" dirty="0" smtClean="0"/>
              <a:t>(e.g., </a:t>
            </a:r>
            <a:r>
              <a:rPr lang="en-US" sz="1600" dirty="0" err="1" smtClean="0"/>
              <a:t>Kloog</a:t>
            </a:r>
            <a:r>
              <a:rPr lang="en-US" sz="1600" dirty="0" smtClean="0"/>
              <a:t> et al. 2012, Hu et al. 2014)</a:t>
            </a:r>
            <a:endParaRPr lang="en-US" sz="2800" dirty="0" smtClean="0"/>
          </a:p>
          <a:p>
            <a:pPr marL="640080" lvl="1">
              <a:spcBef>
                <a:spcPts val="100"/>
              </a:spcBef>
            </a:pPr>
            <a:r>
              <a:rPr lang="en-US" sz="2400" dirty="0" smtClean="0"/>
              <a:t>Artificial neural network </a:t>
            </a:r>
            <a:r>
              <a:rPr lang="en-US" sz="1600" dirty="0" smtClean="0"/>
              <a:t>(e.g., Gupta et al. 2009, Yao and Lu. 2014)</a:t>
            </a:r>
            <a:endParaRPr lang="en-US" sz="2800" dirty="0" smtClean="0"/>
          </a:p>
          <a:p>
            <a:pPr marL="640080" lvl="1">
              <a:spcBef>
                <a:spcPts val="100"/>
              </a:spcBef>
            </a:pPr>
            <a:r>
              <a:rPr lang="en-US" sz="2400" dirty="0" smtClean="0"/>
              <a:t>Bayesian </a:t>
            </a:r>
            <a:r>
              <a:rPr lang="en-US" sz="2400" dirty="0" err="1" smtClean="0"/>
              <a:t>downscaler</a:t>
            </a:r>
            <a:r>
              <a:rPr lang="en-US" sz="2400" dirty="0" smtClean="0"/>
              <a:t> models </a:t>
            </a:r>
            <a:r>
              <a:rPr lang="en-US" sz="1600" dirty="0" smtClean="0"/>
              <a:t>(e.g., Chang et al. 2013)</a:t>
            </a:r>
            <a:endParaRPr lang="en-US" sz="2800" dirty="0" smtClean="0"/>
          </a:p>
          <a:p>
            <a:pPr>
              <a:spcBef>
                <a:spcPts val="100"/>
              </a:spcBef>
            </a:pPr>
            <a:r>
              <a:rPr lang="en-US" altLang="zh-CN" sz="2800" dirty="0" smtClean="0"/>
              <a:t>Fusion with </a:t>
            </a:r>
            <a:r>
              <a:rPr lang="en-US" sz="2800" dirty="0"/>
              <a:t>model simulations </a:t>
            </a:r>
            <a:r>
              <a:rPr lang="en-US" sz="1600" dirty="0" smtClean="0"/>
              <a:t>(e.g., Liu et al. 2004, 2009, van </a:t>
            </a:r>
            <a:r>
              <a:rPr lang="en-US" sz="1600" dirty="0" err="1" smtClean="0"/>
              <a:t>Donkelaar</a:t>
            </a:r>
            <a:r>
              <a:rPr lang="en-US" sz="1600" dirty="0" smtClean="0"/>
              <a:t> et al. 2010, Boys et al. 2014)</a:t>
            </a:r>
            <a:endParaRPr lang="en-US" sz="2400" dirty="0" smtClean="0"/>
          </a:p>
          <a:p>
            <a:pPr>
              <a:spcBef>
                <a:spcPts val="100"/>
              </a:spcBef>
            </a:pPr>
            <a:r>
              <a:rPr lang="en-US" altLang="zh-CN" sz="2800" dirty="0" smtClean="0"/>
              <a:t>Data assimilation</a:t>
            </a:r>
            <a:endParaRPr lang="en-US" sz="2800" dirty="0" smtClean="0"/>
          </a:p>
          <a:p>
            <a:pPr marL="640080" lvl="1">
              <a:spcBef>
                <a:spcPts val="100"/>
              </a:spcBef>
            </a:pPr>
            <a:r>
              <a:rPr lang="en-US" sz="2400" dirty="0" smtClean="0"/>
              <a:t>Improving chemical model simulations with satellite data</a:t>
            </a:r>
            <a:r>
              <a:rPr lang="en-US" sz="2800" dirty="0" smtClean="0"/>
              <a:t> </a:t>
            </a:r>
            <a:r>
              <a:rPr lang="en-US" sz="1600" dirty="0" smtClean="0"/>
              <a:t>(e.g., </a:t>
            </a:r>
            <a:r>
              <a:rPr lang="en-US" sz="1600" dirty="0" err="1" smtClean="0"/>
              <a:t>Hyer</a:t>
            </a:r>
            <a:r>
              <a:rPr lang="en-US" sz="1600" dirty="0" smtClean="0"/>
              <a:t> et al. 2011, Wang et al. 2013)</a:t>
            </a:r>
            <a:endParaRPr lang="en-US" sz="240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6324600"/>
            <a:ext cx="381000" cy="381000"/>
          </a:xfrm>
        </p:spPr>
        <p:txBody>
          <a:bodyPr/>
          <a:lstStyle/>
          <a:p>
            <a:pPr>
              <a:defRPr/>
            </a:pPr>
            <a:fld id="{E6A5DF50-76E6-4CF0-AEF6-4B2A2099097E}" type="slidenum">
              <a:rPr lang="en-US" sz="1200" smtClean="0"/>
              <a:pPr>
                <a:defRPr/>
              </a:pPr>
              <a:t>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44366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7391400" cy="715962"/>
          </a:xfrm>
        </p:spPr>
        <p:txBody>
          <a:bodyPr/>
          <a:lstStyle/>
          <a:p>
            <a:r>
              <a:rPr lang="en-US" altLang="zh-CN" sz="3200" dirty="0" smtClean="0"/>
              <a:t>Statistical Models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228600" y="2659082"/>
            <a:ext cx="87534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dirty="0" smtClean="0">
                <a:solidFill>
                  <a:srgbClr val="231F20"/>
                </a:solidFill>
                <a:latin typeface="DeltaBQ-Light"/>
              </a:rPr>
              <a:t>Ground-data calibration </a:t>
            </a:r>
            <a:r>
              <a:rPr lang="en-US" altLang="zh-CN" sz="2800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zh-CN" sz="2800" dirty="0" smtClean="0">
                <a:solidFill>
                  <a:srgbClr val="231F20"/>
                </a:solidFill>
                <a:latin typeface="DeltaBQ-Light"/>
              </a:rPr>
              <a:t> high accuracy (R</a:t>
            </a:r>
            <a:r>
              <a:rPr lang="en-US" altLang="zh-CN" sz="2800" baseline="30000" dirty="0" smtClean="0">
                <a:solidFill>
                  <a:srgbClr val="231F20"/>
                </a:solidFill>
                <a:latin typeface="DeltaBQ-Light"/>
              </a:rPr>
              <a:t>2</a:t>
            </a:r>
            <a:r>
              <a:rPr lang="en-US" altLang="zh-CN" sz="2800" dirty="0" smtClean="0">
                <a:solidFill>
                  <a:srgbClr val="231F20"/>
                </a:solidFill>
                <a:latin typeface="DeltaBQ-Light"/>
              </a:rPr>
              <a:t> &gt; 0.8) and low bias (&lt; 10%) at daily level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dirty="0" smtClean="0">
                <a:solidFill>
                  <a:srgbClr val="231F20"/>
                </a:solidFill>
                <a:latin typeface="DeltaBQ-Light"/>
              </a:rPr>
              <a:t>Versatile structures to account for nonlinear AOD-PM</a:t>
            </a:r>
            <a:r>
              <a:rPr lang="en-US" altLang="zh-CN" sz="2800" baseline="-25000" dirty="0" smtClean="0">
                <a:solidFill>
                  <a:srgbClr val="231F20"/>
                </a:solidFill>
                <a:latin typeface="DeltaBQ-Light"/>
              </a:rPr>
              <a:t>2.5</a:t>
            </a:r>
            <a:r>
              <a:rPr lang="en-US" altLang="zh-CN" sz="2800" dirty="0" smtClean="0">
                <a:solidFill>
                  <a:srgbClr val="231F20"/>
                </a:solidFill>
                <a:latin typeface="DeltaBQ-Light"/>
              </a:rPr>
              <a:t> relationship</a:t>
            </a:r>
            <a:endParaRPr lang="en-US" sz="2800" dirty="0" smtClean="0">
              <a:solidFill>
                <a:srgbClr val="231F20"/>
              </a:solidFill>
              <a:latin typeface="DeltaBQ-Light"/>
            </a:endParaRPr>
          </a:p>
          <a:p>
            <a:endParaRPr lang="en-US" sz="2000" dirty="0">
              <a:solidFill>
                <a:srgbClr val="231F20"/>
              </a:solidFill>
              <a:latin typeface="DeltaBQ-Ligh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smtClean="0"/>
              <a:t>Can’t be used in regions w/o ground data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3200" dirty="0" smtClean="0">
                <a:solidFill>
                  <a:srgbClr val="FF0000"/>
                </a:solidFill>
              </a:rPr>
              <a:t>Used to predict daily PM</a:t>
            </a:r>
            <a:r>
              <a:rPr lang="en-US" sz="3200" baseline="-25000" dirty="0" smtClean="0">
                <a:solidFill>
                  <a:srgbClr val="FF0000"/>
                </a:solidFill>
              </a:rPr>
              <a:t>2.5</a:t>
            </a:r>
            <a:r>
              <a:rPr lang="en-US" sz="3200" dirty="0" smtClean="0">
                <a:solidFill>
                  <a:srgbClr val="FF0000"/>
                </a:solidFill>
              </a:rPr>
              <a:t> in retrospective health effects studies in 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" y="1219200"/>
                <a:ext cx="7010400" cy="110799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𝑃𝑀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2.5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000" i="1" dirty="0" smtClean="0">
                    <a:latin typeface="+mn-lt"/>
                  </a:rPr>
                  <a:t>f</a:t>
                </a:r>
                <a:r>
                  <a:rPr lang="en-US" sz="3200" i="1" dirty="0" smtClean="0">
                    <a:latin typeface="+mn-lt"/>
                  </a:rPr>
                  <a:t>(AOD, </a:t>
                </a:r>
                <a:r>
                  <a:rPr lang="en-US" sz="3200" i="1" dirty="0" smtClean="0">
                    <a:latin typeface="+mn-lt"/>
                    <a:cs typeface="Times New Roman" panose="02020603050405020304" pitchFamily="18" charset="0"/>
                  </a:rPr>
                  <a:t>meteorology</a:t>
                </a:r>
                <a:r>
                  <a:rPr lang="en-US" sz="3200" i="1" dirty="0" smtClean="0">
                    <a:latin typeface="+mn-lt"/>
                  </a:rPr>
                  <a:t>, land use, </a:t>
                </a:r>
              </a:p>
              <a:p>
                <a:r>
                  <a:rPr lang="en-US" sz="3200" i="1" dirty="0" smtClean="0">
                    <a:latin typeface="+mn-lt"/>
                  </a:rPr>
                  <a:t> source info, etc.)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19200"/>
                <a:ext cx="7010400" cy="1107996"/>
              </a:xfrm>
              <a:prstGeom prst="rect">
                <a:avLst/>
              </a:prstGeom>
              <a:blipFill rotWithShape="0">
                <a:blip r:embed="rId2"/>
                <a:stretch>
                  <a:fillRect t="-5238" r="-753" b="-11429"/>
                </a:stretch>
              </a:blip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33400" y="1219200"/>
            <a:ext cx="7086600" cy="121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26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7086600" cy="694745"/>
          </a:xfrm>
        </p:spPr>
        <p:txBody>
          <a:bodyPr/>
          <a:lstStyle/>
          <a:p>
            <a:r>
              <a:rPr lang="en-US" altLang="zh-CN" sz="3200" dirty="0" smtClean="0"/>
              <a:t>Data Fusion (aka S</a:t>
            </a:r>
            <a:r>
              <a:rPr lang="en-US" altLang="zh-CN" sz="3200" b="1" dirty="0" smtClean="0"/>
              <a:t>caling) Method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228600" y="2895600"/>
            <a:ext cx="8686800" cy="340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800" dirty="0" smtClean="0"/>
              <a:t>Straightforward method</a:t>
            </a: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800" dirty="0" smtClean="0"/>
              <a:t>No ground data required in model development</a:t>
            </a: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altLang="zh-CN" dirty="0" smtClean="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smtClean="0"/>
              <a:t>No ground data calibration – larger prediction error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2400" dirty="0" smtClean="0"/>
          </a:p>
          <a:p>
            <a:r>
              <a:rPr lang="en-US" altLang="zh-CN" sz="3200" dirty="0" smtClean="0">
                <a:solidFill>
                  <a:srgbClr val="FF0000"/>
                </a:solidFill>
              </a:rPr>
              <a:t>Used to provide annual estimates in regions w/o or w/ sparse ground PM</a:t>
            </a:r>
            <a:r>
              <a:rPr lang="en-US" altLang="zh-CN" sz="3200" baseline="-25000" dirty="0" smtClean="0">
                <a:solidFill>
                  <a:srgbClr val="FF0000"/>
                </a:solidFill>
              </a:rPr>
              <a:t>2.5</a:t>
            </a:r>
            <a:r>
              <a:rPr lang="en-US" altLang="zh-CN" sz="3200" dirty="0" smtClean="0">
                <a:solidFill>
                  <a:srgbClr val="FF0000"/>
                </a:solidFill>
              </a:rPr>
              <a:t> data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1000" y="1350808"/>
                <a:ext cx="7592182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3200" i="1">
                              <a:latin typeface="Cambria Math" panose="02040503050406030204" pitchFamily="18" charset="0"/>
                            </a:rPr>
                            <m:t>PM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2.5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𝑠𝑖𝑚𝑢𝑙𝑎𝑡𝑒𝑑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𝑃𝑀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2.5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𝑠𝑖𝑚𝑢𝑙𝑎𝑡𝑒𝑑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𝐴𝑂𝐷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𝑠𝑎𝑡𝑒𝑙𝑙𝑖𝑡𝑒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𝐴𝑂𝐷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350808"/>
                <a:ext cx="7592182" cy="93519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457200" y="1219200"/>
            <a:ext cx="7439782" cy="121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222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10478</TotalTime>
  <Words>988</Words>
  <Application>Microsoft Office PowerPoint</Application>
  <PresentationFormat>On-screen Show (4:3)</PresentationFormat>
  <Paragraphs>193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ＭＳ Ｐゴシック</vt:lpstr>
      <vt:lpstr>SimSun</vt:lpstr>
      <vt:lpstr>SimSun</vt:lpstr>
      <vt:lpstr>Arial</vt:lpstr>
      <vt:lpstr>Calibri</vt:lpstr>
      <vt:lpstr>Cambria Math</vt:lpstr>
      <vt:lpstr>DeltaBQ-Light</vt:lpstr>
      <vt:lpstr>华文行楷</vt:lpstr>
      <vt:lpstr>Symbol</vt:lpstr>
      <vt:lpstr>Times New Roman</vt:lpstr>
      <vt:lpstr>Verdana</vt:lpstr>
      <vt:lpstr>Wingdings</vt:lpstr>
      <vt:lpstr>Network</vt:lpstr>
      <vt:lpstr>Office Theme</vt:lpstr>
      <vt:lpstr> Satellite Applications in the Monitoring and Modeling of Atmospheric Aerosols</vt:lpstr>
      <vt:lpstr>Satellite Applications in Aerosol Monitoring</vt:lpstr>
      <vt:lpstr>Satellite-retrieved Aerosol Parameters</vt:lpstr>
      <vt:lpstr>Instruments and AOD Products</vt:lpstr>
      <vt:lpstr>AOD and PM2.5 are different</vt:lpstr>
      <vt:lpstr>From AOD to PM2.5</vt:lpstr>
      <vt:lpstr>Summary of quantitative methods</vt:lpstr>
      <vt:lpstr>Statistical Models</vt:lpstr>
      <vt:lpstr>Data Fusion (aka Scaling) Method</vt:lpstr>
      <vt:lpstr>Needs for Satellite Data / Models</vt:lpstr>
      <vt:lpstr>Examples of Applications</vt:lpstr>
      <vt:lpstr>Potential Applications</vt:lpstr>
      <vt:lpstr>Extra slides</vt:lpstr>
      <vt:lpstr>Evaluation of VIIRS, GOCI, and MODIS C6 3 km AOD over East Asia  Qingyang Xiao, Shenshen Li, Jhoon Kim, Brent Holben, Yang Liu</vt:lpstr>
      <vt:lpstr>Study Area – DRAGON East Asia</vt:lpstr>
      <vt:lpstr> Satellite and Ground Data</vt:lpstr>
      <vt:lpstr>Comparison of Data Distribution</vt:lpstr>
      <vt:lpstr>Bias Evaluation</vt:lpstr>
    </vt:vector>
  </TitlesOfParts>
  <Company>Emory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Stefanie E. Sarnat</dc:creator>
  <cp:lastModifiedBy>Molthan, Andrew L. (MSFC-ZP11)</cp:lastModifiedBy>
  <cp:revision>762</cp:revision>
  <dcterms:created xsi:type="dcterms:W3CDTF">2006-02-15T15:47:34Z</dcterms:created>
  <dcterms:modified xsi:type="dcterms:W3CDTF">2014-11-18T12:07:54Z</dcterms:modified>
</cp:coreProperties>
</file>